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67" r:id="rId3"/>
    <p:sldId id="258" r:id="rId4"/>
    <p:sldId id="285" r:id="rId5"/>
    <p:sldId id="286" r:id="rId6"/>
    <p:sldId id="303" r:id="rId7"/>
    <p:sldId id="287" r:id="rId8"/>
    <p:sldId id="288" r:id="rId9"/>
    <p:sldId id="289" r:id="rId10"/>
    <p:sldId id="298" r:id="rId11"/>
    <p:sldId id="299" r:id="rId12"/>
    <p:sldId id="300" r:id="rId13"/>
    <p:sldId id="302" r:id="rId14"/>
    <p:sldId id="301" r:id="rId15"/>
    <p:sldId id="290" r:id="rId16"/>
    <p:sldId id="297" r:id="rId17"/>
    <p:sldId id="291" r:id="rId18"/>
    <p:sldId id="293" r:id="rId19"/>
    <p:sldId id="296" r:id="rId20"/>
    <p:sldId id="292" r:id="rId21"/>
    <p:sldId id="273" r:id="rId22"/>
    <p:sldId id="295" r:id="rId23"/>
    <p:sldId id="264" r:id="rId24"/>
    <p:sldId id="284" r:id="rId25"/>
    <p:sldId id="26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7015" autoAdjust="0"/>
  </p:normalViewPr>
  <p:slideViewPr>
    <p:cSldViewPr snapToGrid="0">
      <p:cViewPr varScale="1">
        <p:scale>
          <a:sx n="88" d="100"/>
          <a:sy n="88" d="100"/>
        </p:scale>
        <p:origin x="2320" y="176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75E8E-D067-40BE-8067-60BEC63713A2}" type="datetimeFigureOut">
              <a:rPr lang="en-GB" smtClean="0"/>
              <a:t>22/02/2018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D93C9-B2FF-4D76-8851-D84BA33B2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29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734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NYU Depth dataset was captured using a Microsoft Kinect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SUN RGB-D dataset was captured using a Kinect v1 and v2, Intel </a:t>
            </a:r>
            <a:r>
              <a:rPr lang="en-US" dirty="0" err="1"/>
              <a:t>Realsense</a:t>
            </a:r>
            <a:r>
              <a:rPr lang="en-US" dirty="0"/>
              <a:t> and Asus </a:t>
            </a:r>
            <a:r>
              <a:rPr lang="en-US" dirty="0" err="1"/>
              <a:t>Xtion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6069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GB" dirty="0"/>
              <a:t>EAMS: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dirty="0"/>
              <a:t>Mean</a:t>
            </a:r>
            <a:r>
              <a:rPr lang="en-GB" baseline="0" dirty="0"/>
              <a:t> shift procedure is extremely versatile tool for feature space analysis and can provide reliable solutions for many computer vision tasks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Used as computational model, it is robust for feature space analysis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Applied to two low-level vision tasks: 1.) discontinuity preserving filtering and 2.) image segmentation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GB" baseline="0" dirty="0"/>
              <a:t>ERS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Objective function has two components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GB" baseline="0" dirty="0"/>
              <a:t>Entropy rate of a random walk on a graph</a:t>
            </a:r>
            <a:br>
              <a:rPr lang="en-GB" baseline="0" dirty="0"/>
            </a:br>
            <a:r>
              <a:rPr lang="en-GB" baseline="0" dirty="0" err="1"/>
              <a:t>Favors</a:t>
            </a:r>
            <a:r>
              <a:rPr lang="en-GB" baseline="0" dirty="0"/>
              <a:t> formation of compact and homogeneous clusters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GB" baseline="0" dirty="0"/>
              <a:t>Balancing term</a:t>
            </a:r>
            <a:br>
              <a:rPr lang="en-GB" baseline="0" dirty="0"/>
            </a:br>
            <a:r>
              <a:rPr lang="en-GB" baseline="0" dirty="0"/>
              <a:t>encourages clusters with similar sizes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Aims to </a:t>
            </a:r>
            <a:r>
              <a:rPr lang="en-GB" baseline="0" dirty="0" err="1"/>
              <a:t>generelaize</a:t>
            </a:r>
            <a:r>
              <a:rPr lang="en-GB" baseline="0" dirty="0"/>
              <a:t> the concept of linear independence in vector spaces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Segmentation is given by the graph topology that maximizes the objective function under the </a:t>
            </a:r>
            <a:r>
              <a:rPr lang="en-GB" baseline="0" dirty="0" err="1"/>
              <a:t>matroid</a:t>
            </a:r>
            <a:r>
              <a:rPr lang="en-GB" baseline="0" dirty="0"/>
              <a:t> constraint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GB" baseline="0" dirty="0"/>
              <a:t>Exploiting submodular and monotonic properties of the objective function </a:t>
            </a:r>
            <a:r>
              <a:rPr lang="en-GB" baseline="0" dirty="0">
                <a:sym typeface="Wingdings" panose="05000000000000000000" pitchFamily="2" charset="2"/>
              </a:rPr>
              <a:t> greedy search algorithm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>
                <a:sym typeface="Wingdings" panose="05000000000000000000" pitchFamily="2" charset="2"/>
              </a:rPr>
              <a:t>Outperformed all state-of-the-art </a:t>
            </a:r>
            <a:r>
              <a:rPr lang="en-GB" baseline="0" dirty="0" err="1">
                <a:sym typeface="Wingdings" panose="05000000000000000000" pitchFamily="2" charset="2"/>
              </a:rPr>
              <a:t>superpixle</a:t>
            </a:r>
            <a:r>
              <a:rPr lang="en-GB" baseline="0" dirty="0">
                <a:sym typeface="Wingdings" panose="05000000000000000000" pitchFamily="2" charset="2"/>
              </a:rPr>
              <a:t> segmentation algorithms by then (2011)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GB" baseline="0" dirty="0"/>
              <a:t>SLIC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Aim: generate compact, nearly uniform Superpixels in 5-dimensional space (col + image plane space)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Very simple: </a:t>
            </a:r>
            <a:r>
              <a:rPr lang="en-GB" baseline="0" dirty="0" err="1"/>
              <a:t>kmeans</a:t>
            </a:r>
            <a:r>
              <a:rPr lang="en-GB" baseline="0" dirty="0"/>
              <a:t> adjusted on finding clusters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GB" baseline="0" dirty="0"/>
              <a:t>ETPS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Joint segmentation: grids are joint pixels ….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Occlusion labelling: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Stereo image estimation = depth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GB" baseline="0" dirty="0"/>
              <a:t>Flow estimation = object motion</a:t>
            </a:r>
          </a:p>
          <a:p>
            <a:pPr marL="228600" lvl="0" indent="-228600">
              <a:buFont typeface="+mj-lt"/>
              <a:buAutoNum type="arabicPeriod"/>
            </a:pPr>
            <a:endParaRPr lang="en-GB" dirty="0"/>
          </a:p>
          <a:p>
            <a:pPr marL="228600" indent="-22860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4311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</a:t>
            </a:r>
            <a:r>
              <a:rPr lang="en-GB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 joint segmentation, occlusion labelling, stereo and flow estimation.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much more efficient optimization algorithm that results in an order of magnitude less updates (speed-up).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Inspired by the SEEDS algorithm [8] our method uses a coarse-to-fine energy update strategy, which allows the optimization to reach better energy minima than when employing even a single iteration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453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function: Objective function similar to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clustering, where we want Superpixels that are coherent in appearance but that have also regular shape. We additionally add constraints on the size of the Superpixel to prevent tiny Superpixels.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Rectangular grid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err="1"/>
              <a:t>Init</a:t>
            </a:r>
            <a:r>
              <a:rPr lang="en-GB" dirty="0"/>
              <a:t> + For level: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Compute mean </a:t>
            </a:r>
            <a:r>
              <a:rPr lang="en-GB" dirty="0" err="1"/>
              <a:t>color</a:t>
            </a:r>
            <a:r>
              <a:rPr lang="en-GB" dirty="0"/>
              <a:t> (</a:t>
            </a:r>
            <a:r>
              <a:rPr lang="en-GB" dirty="0" err="1"/>
              <a:t>center</a:t>
            </a:r>
            <a:r>
              <a:rPr lang="en-GB" dirty="0"/>
              <a:t>) and mean position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For </a:t>
            </a:r>
            <a:r>
              <a:rPr lang="en-GB" dirty="0" err="1"/>
              <a:t>iter</a:t>
            </a:r>
            <a:r>
              <a:rPr lang="en-GB" dirty="0"/>
              <a:t>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Get all boundary blocks on level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While list != empty: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Valid connectivity block </a:t>
            </a:r>
            <a:r>
              <a:rPr lang="en-GB" dirty="0" err="1"/>
              <a:t>i</a:t>
            </a:r>
            <a:r>
              <a:rPr lang="en-GB" dirty="0"/>
              <a:t> -&gt; minimize Energy function to find block best suitable block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If new block is different from old one: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Update </a:t>
            </a:r>
            <a:r>
              <a:rPr lang="en-GB" dirty="0" err="1"/>
              <a:t>center</a:t>
            </a:r>
            <a:r>
              <a:rPr lang="en-GB" dirty="0"/>
              <a:t> and means for the two blocks and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Add i’s neighbours to block list end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662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this paper, we build on [31] (K. Yamaguchi, D.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McAllester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R.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Urtasun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Efficient joint segmentation, occlusion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stereo and flow estimation. In ECCV, 2014.) and propose a much more efficient optimization algorithm that results in an order of magnitude less updates (speed-up). Inspired by the SEEDS algorithm [8] our method uses a coarse-to-fine energy update strategy, which allows the optimization to reach better energy minima than [31] when employing even a single iteration.”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2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this paper, we build on [31] (K. Yamaguchi, D.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McAllester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R.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Urtasun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Efficient joint segmentation, occlusion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stereo and flow estimation. In ECCV, 2014.) and propose a much more efficient optimization algorithm that results in an order of magnitude less updates (speed-up). Inspired by the SEEDS algorithm [8] our method uses a coarse-to-fine energy update strategy, which allows the optimization to reach better energy minima than [31] when employing even a single iteration.”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51103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 err="1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Shape Regularization (should be regular in shape)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𝑐𝑜𝑙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Appearance Coherence (encourage </a:t>
                </a:r>
                <a:r>
                  <a:rPr lang="en-GB" dirty="0" err="1"/>
                  <a:t>color</a:t>
                </a:r>
                <a:r>
                  <a:rPr lang="en-GB" dirty="0"/>
                  <a:t> homogeneity)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Boundary Length (encourage small boundary length)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 err="1">
                            <a:latin typeface="Cambria Math" panose="02040503050406030204" pitchFamily="18" charset="0"/>
                          </a:rPr>
                          <m:t>𝑡𝑜𝑝𝑜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Topology Preservation (focuses a connected component)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𝑠𝑖𝑧𝑒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Minimum size (size needs to be at least ¼ of their initialization size)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Notizenplatzhalt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GB" i="0" dirty="0" smtClean="0">
                    <a:latin typeface="Cambria Math" panose="02040503050406030204" pitchFamily="18" charset="0"/>
                  </a:rPr>
                  <a:t>𝐸</a:t>
                </a:r>
                <a:r>
                  <a:rPr lang="en-GB" b="0" i="0" dirty="0" smtClean="0">
                    <a:latin typeface="Cambria Math" panose="02040503050406030204" pitchFamily="18" charset="0"/>
                  </a:rPr>
                  <a:t>_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𝑝𝑜𝑠</a:t>
                </a:r>
                <a:r>
                  <a:rPr lang="en-GB" i="0" dirty="0">
                    <a:latin typeface="Cambria Math" panose="02040503050406030204" pitchFamily="18" charset="0"/>
                  </a:rPr>
                  <a:t>  </a:t>
                </a:r>
                <a:r>
                  <a:rPr lang="en-GB" dirty="0"/>
                  <a:t>= Shape Regularization (should be regular in </a:t>
                </a:r>
                <a:r>
                  <a:rPr lang="en-GB" dirty="0" smtClean="0"/>
                  <a:t>shape)</a:t>
                </a:r>
              </a:p>
              <a:p>
                <a:r>
                  <a:rPr lang="en-GB" i="0" dirty="0" smtClean="0">
                    <a:latin typeface="Cambria Math" panose="02040503050406030204" pitchFamily="18" charset="0"/>
                  </a:rPr>
                  <a:t>𝐸</a:t>
                </a:r>
                <a:r>
                  <a:rPr lang="en-GB" b="0" i="0" dirty="0" smtClean="0">
                    <a:latin typeface="Cambria Math" panose="02040503050406030204" pitchFamily="18" charset="0"/>
                  </a:rPr>
                  <a:t>_</a:t>
                </a:r>
                <a:r>
                  <a:rPr lang="en-GB" i="0" dirty="0">
                    <a:latin typeface="Cambria Math" panose="02040503050406030204" pitchFamily="18" charset="0"/>
                  </a:rPr>
                  <a:t>𝑐𝑜𝑙  </a:t>
                </a:r>
                <a:r>
                  <a:rPr lang="en-GB" dirty="0"/>
                  <a:t>= Appearance Coherence (encourage </a:t>
                </a:r>
                <a:r>
                  <a:rPr lang="en-GB" dirty="0" err="1"/>
                  <a:t>color</a:t>
                </a:r>
                <a:r>
                  <a:rPr lang="en-GB" dirty="0"/>
                  <a:t> </a:t>
                </a:r>
                <a:r>
                  <a:rPr lang="en-GB" dirty="0" smtClean="0"/>
                  <a:t>homogeneity)</a:t>
                </a:r>
              </a:p>
              <a:p>
                <a:r>
                  <a:rPr lang="en-GB" i="0" dirty="0" smtClean="0">
                    <a:latin typeface="Cambria Math" panose="02040503050406030204" pitchFamily="18" charset="0"/>
                  </a:rPr>
                  <a:t>𝐸</a:t>
                </a:r>
                <a:r>
                  <a:rPr lang="en-GB" b="0" i="0" dirty="0" smtClean="0">
                    <a:latin typeface="Cambria Math" panose="02040503050406030204" pitchFamily="18" charset="0"/>
                  </a:rPr>
                  <a:t>_</a:t>
                </a:r>
                <a:r>
                  <a:rPr lang="en-GB" i="0" dirty="0">
                    <a:latin typeface="Cambria Math" panose="02040503050406030204" pitchFamily="18" charset="0"/>
                  </a:rPr>
                  <a:t>𝑏  </a:t>
                </a:r>
                <a:r>
                  <a:rPr lang="en-GB" dirty="0"/>
                  <a:t>= Boundary Length (encourage small boundary </a:t>
                </a:r>
                <a:r>
                  <a:rPr lang="en-GB" dirty="0" smtClean="0"/>
                  <a:t>length)</a:t>
                </a:r>
              </a:p>
              <a:p>
                <a:r>
                  <a:rPr lang="en-GB" i="0" dirty="0" smtClean="0">
                    <a:latin typeface="Cambria Math" panose="02040503050406030204" pitchFamily="18" charset="0"/>
                  </a:rPr>
                  <a:t>𝐸</a:t>
                </a:r>
                <a:r>
                  <a:rPr lang="en-GB" b="0" i="0" dirty="0" smtClean="0">
                    <a:latin typeface="Cambria Math" panose="02040503050406030204" pitchFamily="18" charset="0"/>
                  </a:rPr>
                  <a:t>_</a:t>
                </a:r>
                <a:r>
                  <a:rPr lang="en-GB" i="0" dirty="0" err="1">
                    <a:latin typeface="Cambria Math" panose="02040503050406030204" pitchFamily="18" charset="0"/>
                  </a:rPr>
                  <a:t>𝑡𝑜𝑝𝑜</a:t>
                </a:r>
                <a:r>
                  <a:rPr lang="en-GB" i="0" dirty="0">
                    <a:latin typeface="Cambria Math" panose="02040503050406030204" pitchFamily="18" charset="0"/>
                  </a:rPr>
                  <a:t>  </a:t>
                </a:r>
                <a:r>
                  <a:rPr lang="en-GB" dirty="0" smtClean="0"/>
                  <a:t>= </a:t>
                </a:r>
                <a:r>
                  <a:rPr lang="en-GB" dirty="0"/>
                  <a:t>Topology Preservation (focuses a connected </a:t>
                </a:r>
                <a:r>
                  <a:rPr lang="en-GB" dirty="0" smtClean="0"/>
                  <a:t>component)</a:t>
                </a:r>
              </a:p>
              <a:p>
                <a:r>
                  <a:rPr lang="en-GB" i="0" dirty="0" smtClean="0">
                    <a:latin typeface="Cambria Math" panose="02040503050406030204" pitchFamily="18" charset="0"/>
                  </a:rPr>
                  <a:t>𝐸</a:t>
                </a:r>
                <a:r>
                  <a:rPr lang="en-GB" b="0" i="0" dirty="0" smtClean="0">
                    <a:latin typeface="Cambria Math" panose="02040503050406030204" pitchFamily="18" charset="0"/>
                  </a:rPr>
                  <a:t>_</a:t>
                </a:r>
                <a:r>
                  <a:rPr lang="en-GB" i="0" dirty="0">
                    <a:latin typeface="Cambria Math" panose="02040503050406030204" pitchFamily="18" charset="0"/>
                  </a:rPr>
                  <a:t>𝑠𝑖𝑧𝑒  </a:t>
                </a:r>
                <a:r>
                  <a:rPr lang="en-GB" dirty="0"/>
                  <a:t>= Minimum size (size needs to be at least ¼ of their initialization size</a:t>
                </a:r>
                <a:r>
                  <a:rPr lang="en-GB" dirty="0" smtClean="0"/>
                  <a:t>)</a:t>
                </a:r>
                <a:endParaRPr lang="en-GB" dirty="0"/>
              </a:p>
              <a:p>
                <a:endParaRPr lang="en-GB" dirty="0"/>
              </a:p>
            </p:txBody>
          </p:sp>
        </mc:Fallback>
      </mc:AlternateContent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7265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001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614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599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56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360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 introduced by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Xiaofeng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 and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Jitendra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Malik in their paper (but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segmentation was applied already before):</a:t>
            </a:r>
            <a:b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a Classification Model for Segmentation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Goal: Classification model for Segmentation accuracy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Drew attention through good results and holding its promises	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algorithms around 2009 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48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Superpixels group perceptually similar pixels (e.g. colour) to create visually meaningful entities while heavily reducing the number of primitives for subsequent processing steps.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 number of pixels in images make then unfeasible computationally and images are a discretization of the continuous reality (why is that a problem though?)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equally treated as oversegmentaion algorithms (but number of Superpixels settable)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743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 of Superpixels settable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54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Partition: They should define a partition on the image (disjoint and labelled)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Connectivity: Connected set of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Boundary adherence: Preserve image boundaries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Compactness, Regularity and Smoothness (if no boundaries)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Efficiency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Controllable number of Superpixels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69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Stereo and occlusion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3D-Reconstruction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proposal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recovery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estimation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 segmentation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Indoor scene understanding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Optical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Clothes parsing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Basis for CNNs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55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Watershed-based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Compact Watershed, Water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Edge-Augmented Mean Shift (EAMS), Quick Shift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usually classified as over-segmentation algorithms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Normalised cuts, Constant Intensity Superpixels, 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Contour-Evolution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Turbo Pixels, ERGC (fast)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Path Finder, Topology Preserving Superpixels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 (Simple Linear Iterative Clustering), Depth Adaptive Superpixels,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Preemptive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SLIC, Voxel-Cloud Connectivity Segmentation (VCCS, usually used for point cloud)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Optimisation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SEEDS (Superpixels extracted via energy-driven sampling), ETPS (Extended Topology Preserving Segmentation), CRS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Wavelet-based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Superpixels from Edge avoiding wavelets (SEAW)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differences are in the objective function they minimize and in the optimization technique that performs the minimization.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are typically based on agglomerative clustering in the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domain [9, 12, 14], k-means style energy optimization [1], and coarse-to-fine optimization [7, 8]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GB" dirty="0"/>
          </a:p>
          <a:p>
            <a:pPr marL="0" lvl="0" indent="0">
              <a:buFont typeface="Arial" panose="020B0604020202020204" pitchFamily="34" charset="0"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530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datasets reflect the common applications except in the field of medical applications where </a:t>
            </a:r>
            <a:r>
              <a:rPr lang="en-US" dirty="0" err="1"/>
              <a:t>superpixels</a:t>
            </a:r>
            <a:r>
              <a:rPr lang="en-US" dirty="0"/>
              <a:t> are really common. They also should reflect the same results one would achieve from a </a:t>
            </a:r>
            <a:r>
              <a:rPr lang="en-US" dirty="0" err="1"/>
              <a:t>populat</a:t>
            </a:r>
            <a:r>
              <a:rPr lang="en-US" dirty="0"/>
              <a:t> dataset like ImageNet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Berkeley dataset contains simple outdoor scenes, showing landscape, buildings and animals where foreground and background are easily identified.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544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13659" cy="365125"/>
          </a:xfrm>
        </p:spPr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4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3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54643"/>
            <a:ext cx="7886700" cy="497711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de-DE" dirty="0"/>
              <a:t>Titelmasterformat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48493" cy="365125"/>
          </a:xfrm>
        </p:spPr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752354"/>
            <a:ext cx="78867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86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82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956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22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26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02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136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5659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COMP6206 Advanced Computer 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D3F8E-99BC-4812-95D4-548B8E992B94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6261463"/>
            <a:ext cx="78867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89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1000"/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el 68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GB" dirty="0"/>
              <a:t>Superpixels</a:t>
            </a:r>
          </a:p>
        </p:txBody>
      </p:sp>
      <p:sp>
        <p:nvSpPr>
          <p:cNvPr id="70" name="Untertitel 6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Ganiyu Ibraheem &amp; Philipp Seybold</a:t>
            </a:r>
          </a:p>
          <a:p>
            <a:r>
              <a:rPr lang="en-GB" dirty="0"/>
              <a:t>Advanced Computer Vision</a:t>
            </a:r>
          </a:p>
          <a:p>
            <a:r>
              <a:rPr lang="en-GB" dirty="0"/>
              <a:t>Group A3</a:t>
            </a:r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Ganiyu Ibraheem (9)  Philipp Seybold (14)</a:t>
            </a:r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47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3C8C0-5B86-204F-8E4A-5C942B7A2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B7621-2F28-2847-9B3D-BFFAC0DE7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algorithms were further evaluated on 3 datasets; 2 outdoor and 2 indoor for comparison and 1 person dataset</a:t>
            </a:r>
          </a:p>
          <a:p>
            <a:r>
              <a:rPr lang="en-US" dirty="0"/>
              <a:t>Outdoor datasets</a:t>
            </a:r>
          </a:p>
          <a:p>
            <a:pPr lvl="1"/>
            <a:r>
              <a:rPr lang="en-US" dirty="0"/>
              <a:t>Berkeley Segmentation Dataset</a:t>
            </a:r>
          </a:p>
          <a:p>
            <a:pPr lvl="2"/>
            <a:r>
              <a:rPr lang="en-US" dirty="0"/>
              <a:t>500 Images</a:t>
            </a:r>
          </a:p>
          <a:p>
            <a:pPr lvl="2"/>
            <a:r>
              <a:rPr lang="en-US" dirty="0"/>
              <a:t>5 High Quality ground truth segmentations per image</a:t>
            </a:r>
          </a:p>
          <a:p>
            <a:pPr lvl="1"/>
            <a:r>
              <a:rPr lang="en-US" dirty="0"/>
              <a:t>Stanford Background dataset</a:t>
            </a:r>
          </a:p>
          <a:p>
            <a:pPr lvl="2"/>
            <a:r>
              <a:rPr lang="en-US" dirty="0"/>
              <a:t>Contains 715 images</a:t>
            </a:r>
          </a:p>
          <a:p>
            <a:pPr lvl="2"/>
            <a:r>
              <a:rPr lang="en-US" dirty="0"/>
              <a:t>More complex scenes than the Berkeley segmentation dataset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41791-20FE-FB4C-91B1-048409719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D7BC-5624-F442-8A39-1E124A3AA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33029-AFA4-9547-8354-63EABD8F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10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543EA6-9518-4E4A-803C-0A6733313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229" y="2670958"/>
            <a:ext cx="1531257" cy="209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55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9CCC5-6E8D-EA41-B227-838221575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2505A-E03A-DF4E-BC2A-818A7ECA7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Indoor datasets</a:t>
            </a:r>
          </a:p>
          <a:p>
            <a:pPr lvl="1"/>
            <a:r>
              <a:rPr lang="en-US" dirty="0"/>
              <a:t>NYU Depth Dataset v2</a:t>
            </a:r>
          </a:p>
          <a:p>
            <a:pPr lvl="2"/>
            <a:r>
              <a:rPr lang="en-US" dirty="0"/>
              <a:t>1449 images including depth data</a:t>
            </a:r>
          </a:p>
          <a:p>
            <a:pPr lvl="2"/>
            <a:r>
              <a:rPr lang="en-US" dirty="0"/>
              <a:t>Dataset not as complex as the Berkeley </a:t>
            </a:r>
          </a:p>
          <a:p>
            <a:pPr marL="914400" lvl="2" indent="0">
              <a:buNone/>
            </a:pPr>
            <a:r>
              <a:rPr lang="en-US" dirty="0"/>
              <a:t>    dataset but contains a diverse range of </a:t>
            </a:r>
          </a:p>
          <a:p>
            <a:pPr marL="914400" lvl="2" indent="0">
              <a:buNone/>
            </a:pPr>
            <a:r>
              <a:rPr lang="en-US" dirty="0"/>
              <a:t>    indoor scenes from private to commercial </a:t>
            </a:r>
          </a:p>
          <a:p>
            <a:pPr marL="914400" lvl="2" indent="0">
              <a:buNone/>
            </a:pPr>
            <a:r>
              <a:rPr lang="en-US" dirty="0"/>
              <a:t>    accommodations </a:t>
            </a:r>
          </a:p>
          <a:p>
            <a:pPr lvl="1"/>
            <a:r>
              <a:rPr lang="en-US" dirty="0"/>
              <a:t>SUN RGB-D dataset</a:t>
            </a:r>
          </a:p>
          <a:p>
            <a:pPr lvl="2"/>
            <a:r>
              <a:rPr lang="en-US" dirty="0"/>
              <a:t>10335 images including depth data</a:t>
            </a:r>
          </a:p>
          <a:p>
            <a:pPr lvl="2"/>
            <a:r>
              <a:rPr lang="en-US" dirty="0"/>
              <a:t>Contains lots of images with cluttered scenes with bad lighting conditions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07BFE-3D75-964F-ACBF-5593EF555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089C3-F3A5-8947-B3A3-385596F3A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7C2FE-5817-0648-93C2-8D9B10F53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11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F2A86-4FCC-4845-B066-DEAF83593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301" y="896558"/>
            <a:ext cx="2228050" cy="337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62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247E8-BCC7-D845-9242-A3DEA0145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A065-5710-E646-8F92-78D7E504A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Person dataset</a:t>
            </a:r>
          </a:p>
          <a:p>
            <a:pPr lvl="1"/>
            <a:r>
              <a:rPr lang="en-US" dirty="0"/>
              <a:t>The FASH (Fashionista) dataset</a:t>
            </a:r>
          </a:p>
          <a:p>
            <a:pPr lvl="2"/>
            <a:r>
              <a:rPr lang="en-US" dirty="0"/>
              <a:t>685 Images showing the full body of fashion bloggers</a:t>
            </a:r>
          </a:p>
          <a:p>
            <a:pPr lvl="2"/>
            <a:r>
              <a:rPr lang="en-US" dirty="0"/>
              <a:t>Previously used for clothes parsing annotated; leveraged the Amazon mechanical </a:t>
            </a:r>
            <a:r>
              <a:rPr lang="en-US" dirty="0" err="1"/>
              <a:t>turk</a:t>
            </a:r>
            <a:r>
              <a:rPr lang="en-US" dirty="0"/>
              <a:t> platform for semantic ground-truth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F67A2-112A-1D4F-A8ED-202CB593A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9A566-1747-2B41-B9BD-A87288C54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2C2C8-82B5-BF41-A1E2-054A7A2B4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12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93363E-05D8-B647-8C4B-8794760B8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1" y="3351775"/>
            <a:ext cx="1809750" cy="270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5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4603-4083-334C-BD6D-FED4A5AA2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8BB21-4CD7-CE45-AC2A-916318E5D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benchmarks were used</a:t>
            </a:r>
          </a:p>
          <a:p>
            <a:pPr lvl="1"/>
            <a:r>
              <a:rPr lang="en-US" dirty="0"/>
              <a:t>Boundary Recall</a:t>
            </a:r>
          </a:p>
          <a:p>
            <a:pPr lvl="1"/>
            <a:r>
              <a:rPr lang="en-US" dirty="0" err="1"/>
              <a:t>Undersegmentation</a:t>
            </a:r>
            <a:r>
              <a:rPr lang="en-US" dirty="0"/>
              <a:t> error</a:t>
            </a:r>
          </a:p>
          <a:p>
            <a:pPr lvl="1"/>
            <a:r>
              <a:rPr lang="en-US" dirty="0"/>
              <a:t>Explained Variation</a:t>
            </a:r>
          </a:p>
          <a:p>
            <a:pPr lvl="1"/>
            <a:r>
              <a:rPr lang="en-US" dirty="0"/>
              <a:t>Compactness</a:t>
            </a:r>
          </a:p>
          <a:p>
            <a:r>
              <a:rPr lang="en-US" dirty="0"/>
              <a:t>Across the different datasets, iterative energy, clustering and graph-based algorithms show favorable performance</a:t>
            </a:r>
          </a:p>
          <a:p>
            <a:r>
              <a:rPr lang="en-US" dirty="0"/>
              <a:t>Examples are ETPS, SEEDS, ERS and SLIC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926DD-9EC2-7A46-850C-CBD15E3E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13A1-00C0-C44F-99EA-BB8855FB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A0BF9-9540-AC41-B6CF-9F3F08328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31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9CC0-F26A-A145-9C5C-685DDE3DB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on different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BBBB0-3FBC-EA49-BCD9-7A6BF3638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Depth Necessary for Image segmentation?</a:t>
            </a:r>
          </a:p>
          <a:p>
            <a:r>
              <a:rPr lang="en-US" dirty="0"/>
              <a:t>It does help </a:t>
            </a:r>
            <a:r>
              <a:rPr lang="en-US" dirty="0" err="1"/>
              <a:t>superpixels</a:t>
            </a:r>
            <a:r>
              <a:rPr lang="en-US" dirty="0"/>
              <a:t> resemble the 3D structure within the image</a:t>
            </a:r>
          </a:p>
          <a:p>
            <a:r>
              <a:rPr lang="en-US" dirty="0"/>
              <a:t>But not all algorithms take advantage of this, as clustering algorithms such as SLIC and DASP which are based on k-means using color and spatial information do not necessarily show better performance using depth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335AD-D6D5-0B47-8BA3-1FC18C99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98218-BC8D-3445-99FF-72A5F5B9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6FB67-B823-DB4C-A4A1-F107DDE1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2096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State-Of-The-Art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Edge-Augmented Mean Shift (EAMS)</a:t>
            </a:r>
          </a:p>
          <a:p>
            <a:pPr lvl="1"/>
            <a:r>
              <a:rPr lang="en-GB" dirty="0"/>
              <a:t>Mean shift procedure for density estimation</a:t>
            </a:r>
          </a:p>
          <a:p>
            <a:r>
              <a:rPr lang="en-GB" dirty="0"/>
              <a:t>Entropy-Rate-Superpixel (ERS)</a:t>
            </a:r>
          </a:p>
          <a:p>
            <a:pPr lvl="1"/>
            <a:r>
              <a:rPr lang="en-GB" dirty="0"/>
              <a:t>Utilising entropy rate of random walk with balancing </a:t>
            </a:r>
          </a:p>
          <a:p>
            <a:r>
              <a:rPr lang="en-GB" dirty="0"/>
              <a:t>Simple Linear Iterative Clustering (SLIC)</a:t>
            </a:r>
          </a:p>
          <a:p>
            <a:pPr lvl="1"/>
            <a:r>
              <a:rPr lang="en-GB" dirty="0"/>
              <a:t>Iterative k-means style clustering</a:t>
            </a:r>
          </a:p>
          <a:p>
            <a:r>
              <a:rPr lang="en-GB" dirty="0"/>
              <a:t>Extended Topology Preserving Segmentation (ETPS)</a:t>
            </a:r>
          </a:p>
          <a:p>
            <a:pPr lvl="1"/>
            <a:r>
              <a:rPr lang="en-GB" dirty="0"/>
              <a:t>Efficient joint segmentation, occlusion labelling, stereo and flow estimation</a:t>
            </a:r>
          </a:p>
          <a:p>
            <a:pPr lvl="1"/>
            <a:r>
              <a:rPr lang="en-GB" dirty="0"/>
              <a:t>Uses coarse-to-fine energy update strategy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322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16</a:t>
            </a:fld>
            <a:endParaRPr lang="en-GB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65" y="1517362"/>
            <a:ext cx="8715620" cy="4220382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17714" y="5729366"/>
            <a:ext cx="87303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	    ETPS			     SEEDS		            SLIC			   </a:t>
            </a:r>
          </a:p>
        </p:txBody>
      </p:sp>
    </p:spTree>
    <p:extLst>
      <p:ext uri="{BB962C8B-B14F-4D97-AF65-F5344CB8AC3E}">
        <p14:creationId xmlns:p14="http://schemas.microsoft.com/office/powerpoint/2010/main" val="501652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dirty="0"/>
              <a:t>Create rectangular grids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i="1" dirty="0"/>
              <a:t>For each level: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Compute mean colour (centre) and mean position for</a:t>
            </a:r>
            <a:br>
              <a:rPr lang="en-GB" b="1" dirty="0"/>
            </a:br>
            <a:r>
              <a:rPr lang="en-GB" b="1" dirty="0"/>
              <a:t>blocks and Superpixels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i="1" dirty="0"/>
              <a:t>For each iteration: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Get all boundary blocks on level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While list != empty: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err="1"/>
              <a:t>IsValidConnectingBlock</a:t>
            </a:r>
            <a:r>
              <a:rPr lang="en-GB" dirty="0"/>
              <a:t>?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Minimise energy function </a:t>
            </a:r>
            <a:r>
              <a:rPr lang="en-GB" b="1" dirty="0">
                <a:sym typeface="Wingdings" panose="05000000000000000000" pitchFamily="2" charset="2"/>
              </a:rPr>
              <a:t> assign block to Superpixel</a:t>
            </a:r>
            <a:endParaRPr lang="en-GB" b="1" dirty="0"/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If assigned to new Superpixel:</a:t>
            </a:r>
            <a:br>
              <a:rPr lang="en-GB" dirty="0"/>
            </a:br>
            <a:r>
              <a:rPr lang="en-GB" dirty="0"/>
              <a:t>Update centre and means for the two Superpixels involved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Add new boundary block to list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660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18</a:t>
            </a:fld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39806" r="20026"/>
          <a:stretch/>
        </p:blipFill>
        <p:spPr>
          <a:xfrm>
            <a:off x="487682" y="3577841"/>
            <a:ext cx="8088924" cy="256349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3"/>
          <a:srcRect r="60136"/>
          <a:stretch/>
        </p:blipFill>
        <p:spPr>
          <a:xfrm>
            <a:off x="534574" y="893116"/>
            <a:ext cx="8027668" cy="256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5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19</a:t>
            </a:fld>
            <a:endParaRPr lang="en-GB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3"/>
          <a:srcRect l="79833" r="27"/>
          <a:stretch/>
        </p:blipFill>
        <p:spPr>
          <a:xfrm>
            <a:off x="431556" y="907336"/>
            <a:ext cx="8280888" cy="523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3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159657"/>
            <a:ext cx="7886700" cy="868249"/>
          </a:xfrm>
        </p:spPr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</a:t>
            </a:fld>
            <a:endParaRPr lang="en-GB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628650" y="1027908"/>
            <a:ext cx="7886700" cy="51490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Introduction</a:t>
            </a:r>
          </a:p>
          <a:p>
            <a:r>
              <a:rPr lang="en-GB" dirty="0"/>
              <a:t>Definition &amp; Properties</a:t>
            </a:r>
          </a:p>
          <a:p>
            <a:r>
              <a:rPr lang="en-GB" dirty="0"/>
              <a:t>Applications</a:t>
            </a:r>
          </a:p>
          <a:p>
            <a:r>
              <a:rPr lang="en-GB" dirty="0"/>
              <a:t>Approaches</a:t>
            </a:r>
          </a:p>
          <a:p>
            <a:r>
              <a:rPr lang="en-GB" dirty="0"/>
              <a:t>Evaluation on different </a:t>
            </a:r>
          </a:p>
          <a:p>
            <a:pPr marL="0" indent="0">
              <a:buNone/>
            </a:pPr>
            <a:r>
              <a:rPr lang="en-GB" dirty="0"/>
              <a:t>   datasets</a:t>
            </a:r>
          </a:p>
          <a:p>
            <a:r>
              <a:rPr lang="en-GB" dirty="0"/>
              <a:t>State-Of-The-Art</a:t>
            </a:r>
          </a:p>
          <a:p>
            <a:r>
              <a:rPr lang="en-GB" dirty="0"/>
              <a:t>Demonstration</a:t>
            </a:r>
          </a:p>
          <a:p>
            <a:r>
              <a:rPr lang="en-GB" dirty="0"/>
              <a:t>Discussion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129" y="1027907"/>
            <a:ext cx="3413221" cy="506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621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 err="1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Shape Regularization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𝑐𝑜𝑙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Appearance Coherence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Boundary Length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 err="1">
                            <a:latin typeface="Cambria Math" panose="02040503050406030204" pitchFamily="18" charset="0"/>
                          </a:rPr>
                          <m:t>𝑡𝑜𝑝𝑜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Topology Preservation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 dirty="0">
                            <a:latin typeface="Cambria Math" panose="02040503050406030204" pitchFamily="18" charset="0"/>
                          </a:rPr>
                          <m:t>𝑠𝑖𝑧𝑒</m:t>
                        </m:r>
                      </m:sub>
                    </m:sSub>
                    <m:r>
                      <a:rPr lang="en-GB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= Minimum size</a:t>
                </a:r>
              </a:p>
              <a:p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 dirty="0">
                              <a:latin typeface="Cambria Math" panose="02040503050406030204" pitchFamily="18" charset="0"/>
                            </a:rPr>
                            <m:t>𝑚𝑜𝑛</m:t>
                          </m:r>
                        </m:sub>
                      </m:sSub>
                      <m:r>
                        <a:rPr lang="en-GB" i="1" dirty="0">
                          <a:latin typeface="Cambria Math" panose="02040503050406030204" pitchFamily="18" charset="0"/>
                        </a:rPr>
                        <m:t>=  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p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𝑐𝑜𝑙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𝑝𝑜𝑠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𝑡𝑜𝑝𝑜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𝑠𝑖𝑧𝑒</m:t>
                          </m:r>
                        </m:sub>
                      </m:sSub>
                      <m:r>
                        <a:rPr lang="en-GB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t="-2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98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Demonstration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752355"/>
            <a:ext cx="7886700" cy="54246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dirty="0"/>
              <a:t>Live Demo</a:t>
            </a:r>
            <a:br>
              <a:rPr lang="en-GB" dirty="0"/>
            </a:br>
            <a:r>
              <a:rPr lang="en-GB" sz="2000" dirty="0"/>
              <a:t>(ETPS &amp; SLIC)</a:t>
            </a:r>
          </a:p>
          <a:p>
            <a:pPr marL="0" indent="0" algn="ctr">
              <a:buNone/>
            </a:pPr>
            <a:endParaRPr lang="en-GB" sz="2000" dirty="0">
              <a:solidFill>
                <a:srgbClr val="FF0000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345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Image resolution and number of Superpixels linked</a:t>
            </a:r>
          </a:p>
          <a:p>
            <a:r>
              <a:rPr lang="en-GB" dirty="0"/>
              <a:t>Performance of different approaches depends on application and correct parameterization</a:t>
            </a:r>
          </a:p>
          <a:p>
            <a:r>
              <a:rPr lang="en-GB" dirty="0"/>
              <a:t>State-of-the-art methods for a variety of problems with great results</a:t>
            </a:r>
          </a:p>
          <a:p>
            <a:r>
              <a:rPr lang="en-GB" dirty="0"/>
              <a:t>Only a few real-time performing approaches</a:t>
            </a:r>
          </a:p>
          <a:p>
            <a:r>
              <a:rPr lang="en-GB" dirty="0"/>
              <a:t>Fast-paced field within computer vision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443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Sources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23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059390"/>
              </p:ext>
            </p:extLst>
          </p:nvPr>
        </p:nvGraphicFramePr>
        <p:xfrm>
          <a:off x="628650" y="1482344"/>
          <a:ext cx="7886700" cy="466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2742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7283958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224536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[1]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D.</a:t>
                      </a:r>
                      <a:r>
                        <a:rPr lang="en-GB" sz="18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Stutz, A. </a:t>
                      </a:r>
                      <a:r>
                        <a:rPr lang="en-GB" sz="1800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Hermans</a:t>
                      </a:r>
                      <a:r>
                        <a:rPr lang="en-GB" sz="18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B. </a:t>
                      </a:r>
                      <a:r>
                        <a:rPr lang="en-GB" sz="1800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Leibe</a:t>
                      </a:r>
                      <a:r>
                        <a:rPr lang="en-GB" sz="1800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Superpixels: An Evaluation of the State-of-the-Art, Visual Computing Institute, RWTH Aachen University, 2017 </a:t>
                      </a:r>
                      <a:endParaRPr lang="en-GB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Achanta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A.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Shaji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K. Smith, A.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Lucchi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P.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Fua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S.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Süsstrunk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SLIC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superpixels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Tech. rep.,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Ecole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Polytechnique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Federale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de Lausanne (2010).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M. Y.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Lui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O.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Tuzel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S.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Ramalingam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R.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Chellappa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Entropy rate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superpixel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segmentation, in: IEEE Conference on Computer Vision and Pattern Recognition, 2011, pp. 2097-2104.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Comaniciu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P. Meer, Mean shift: A robust approach toward feature space analysis, IEEE Transactions on Pattern Analysis and Machine Intelligence 24 (5) (2002) 603-619.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4622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[5]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J. Yao, M.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Boben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S.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Fidler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R. </a:t>
                      </a:r>
                      <a:r>
                        <a:rPr lang="en-GB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Urtasun</a:t>
                      </a:r>
                      <a:r>
                        <a:rPr lang="en-GB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Real-time coarse-to-fine topologically preserving segmentation, in: IEEE Conference on Computer Vision and pattern Recognition, 2015, pp. 2947-2955.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[6]</a:t>
                      </a: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R.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Achanta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, A.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Shaji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, K. Smith, A.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Lucchi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, P.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Fua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, S.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Süsstrunk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, SLIC Superpixels, Tech. rep.,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École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Polytechnique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Fédérale</a:t>
                      </a: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de Lausanne (2010).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8127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Work distribution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24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147036"/>
              </p:ext>
            </p:extLst>
          </p:nvPr>
        </p:nvGraphicFramePr>
        <p:xfrm>
          <a:off x="628650" y="1482344"/>
          <a:ext cx="7886700" cy="42986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0120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6926580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895096">
                <a:tc gridSpan="2">
                  <a:txBody>
                    <a:bodyPr/>
                    <a:lstStyle/>
                    <a:p>
                      <a:r>
                        <a:rPr lang="en-GB" sz="2000" dirty="0"/>
                        <a:t>Equal</a:t>
                      </a:r>
                      <a:r>
                        <a:rPr lang="en-GB" sz="2000" baseline="0" dirty="0"/>
                        <a:t> workload for both group members in every part of the project with different focusses for the presentation:</a:t>
                      </a:r>
                      <a:endParaRPr lang="en-GB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Ganiyu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Worked</a:t>
                      </a:r>
                      <a:r>
                        <a:rPr lang="en-GB" sz="2000" baseline="0" dirty="0">
                          <a:solidFill>
                            <a:schemeClr val="tx1"/>
                          </a:solidFill>
                        </a:rPr>
                        <a:t> on the general concept of Superpixels and provided comparisons current approaches</a:t>
                      </a:r>
                      <a:endParaRPr lang="en-GB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Philipp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Worked</a:t>
                      </a:r>
                      <a:r>
                        <a:rPr lang="en-GB" sz="2000" baseline="0" dirty="0">
                          <a:solidFill>
                            <a:schemeClr val="tx1"/>
                          </a:solidFill>
                        </a:rPr>
                        <a:t> on the state-of-the-art approaches with focus on ETPS; Implementation of EPTS and SLIC for segmentation (image &amp; stream)</a:t>
                      </a:r>
                      <a:endParaRPr lang="en-GB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46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007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Discussion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Any Questions?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25</a:t>
            </a:fld>
            <a:endParaRPr lang="en-GB"/>
          </a:p>
        </p:txBody>
      </p:sp>
      <p:pic>
        <p:nvPicPr>
          <p:cNvPr id="1028" name="Picture 4" descr="https://justshootitpodcast.files.wordpress.com/2016/01/questions.jpg?w=428&amp;h=281&amp;crop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663031"/>
            <a:ext cx="40767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213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Firstly introduced by </a:t>
            </a:r>
            <a:r>
              <a:rPr lang="en-GB" dirty="0" err="1"/>
              <a:t>Xiaofeng</a:t>
            </a:r>
            <a:r>
              <a:rPr lang="en-GB" dirty="0"/>
              <a:t> Ren and </a:t>
            </a:r>
            <a:r>
              <a:rPr lang="en-GB" dirty="0" err="1"/>
              <a:t>Jitendra</a:t>
            </a:r>
            <a:r>
              <a:rPr lang="en-GB" dirty="0"/>
              <a:t> Malik in: “Learning a Classification Model for Segmentation”	</a:t>
            </a:r>
          </a:p>
          <a:p>
            <a:pPr lvl="0"/>
            <a:r>
              <a:rPr lang="en-GB" dirty="0"/>
              <a:t>First Superpixel algorithms around 2009 </a:t>
            </a:r>
          </a:p>
          <a:p>
            <a:pPr lvl="0"/>
            <a:r>
              <a:rPr lang="en-GB" dirty="0"/>
              <a:t>Fast expansion until now into nearly all Computer Vison domains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804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Definition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Group perceptually similar pixels (e.g. colour) to create visually meaningful entities</a:t>
            </a:r>
          </a:p>
          <a:p>
            <a:r>
              <a:rPr lang="en-GB" dirty="0"/>
              <a:t>Heavily reducing the number of primitives for computing local image features as they capture redundancy</a:t>
            </a:r>
          </a:p>
          <a:p>
            <a:r>
              <a:rPr lang="en-GB" dirty="0"/>
              <a:t>Often equally treated as oversegmentaion algorithms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701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Definition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194817"/>
            <a:ext cx="7886700" cy="498214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Example (SLIC)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5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" y="1885616"/>
            <a:ext cx="8698992" cy="42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86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A4EC0-DD60-7E4D-B24D-541C35235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B5EF3-C2F2-6840-BF17-068E7809D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(SLIC)</a:t>
            </a:r>
          </a:p>
          <a:p>
            <a:pPr lvl="1"/>
            <a:r>
              <a:rPr lang="en-US" dirty="0"/>
              <a:t>SLIC – Simple Linear Iterative Clustering</a:t>
            </a:r>
          </a:p>
          <a:p>
            <a:pPr lvl="1"/>
            <a:r>
              <a:rPr lang="en-US" dirty="0"/>
              <a:t>5-dimensions used: </a:t>
            </a:r>
            <a:r>
              <a:rPr lang="en-US" dirty="0" err="1"/>
              <a:t>L,a,b</a:t>
            </a:r>
            <a:r>
              <a:rPr lang="en-US" dirty="0"/>
              <a:t> (Light, green-red, blue-yellow) values of the CIELAB color space and </a:t>
            </a:r>
            <a:r>
              <a:rPr lang="en-US" dirty="0" err="1"/>
              <a:t>x,y</a:t>
            </a:r>
            <a:r>
              <a:rPr lang="en-US" dirty="0"/>
              <a:t> dimensions (</a:t>
            </a:r>
            <a:r>
              <a:rPr lang="en-US" dirty="0" err="1"/>
              <a:t>L,a,b,x,y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Only 1 parameter needs to be specified! Which is the number of </a:t>
            </a:r>
            <a:r>
              <a:rPr lang="en-US" dirty="0" err="1"/>
              <a:t>superpixels</a:t>
            </a:r>
            <a:endParaRPr lang="en-US" dirty="0"/>
          </a:p>
          <a:p>
            <a:pPr lvl="1"/>
            <a:r>
              <a:rPr lang="en-US" dirty="0"/>
              <a:t>Produced similar or greater results on computer vision tasks such as object class recognition and medical image segmentation at a lower computational cost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87E56-CA4A-D148-8BE8-440DCFF72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5CF2D-4608-CE47-BFCF-CDA02208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43DC4-A2D3-414F-8222-458483FB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198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Properties/Requirements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Partition</a:t>
            </a:r>
          </a:p>
          <a:p>
            <a:pPr lvl="0"/>
            <a:r>
              <a:rPr lang="en-GB" dirty="0"/>
              <a:t>Connectivity</a:t>
            </a:r>
          </a:p>
          <a:p>
            <a:pPr lvl="0"/>
            <a:r>
              <a:rPr lang="en-GB" dirty="0"/>
              <a:t>Boundary adherence</a:t>
            </a:r>
          </a:p>
          <a:p>
            <a:pPr lvl="0"/>
            <a:r>
              <a:rPr lang="en-GB" dirty="0"/>
              <a:t>Compactness, Regularity and Smoothness</a:t>
            </a:r>
          </a:p>
          <a:p>
            <a:pPr lvl="0"/>
            <a:r>
              <a:rPr lang="en-GB" dirty="0"/>
              <a:t>Efficiency</a:t>
            </a:r>
          </a:p>
          <a:p>
            <a:pPr lvl="0"/>
            <a:r>
              <a:rPr lang="en-GB" dirty="0"/>
              <a:t>Controllable number of Superpixels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6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Tracking</a:t>
            </a:r>
          </a:p>
          <a:p>
            <a:pPr lvl="0"/>
            <a:r>
              <a:rPr lang="en-GB" dirty="0"/>
              <a:t>Stereo and occlusion</a:t>
            </a:r>
          </a:p>
          <a:p>
            <a:pPr lvl="0"/>
            <a:r>
              <a:rPr lang="en-GB" dirty="0"/>
              <a:t>3D-Reconstruction</a:t>
            </a:r>
          </a:p>
          <a:p>
            <a:pPr lvl="0"/>
            <a:r>
              <a:rPr lang="en-GB" dirty="0"/>
              <a:t>Object detection</a:t>
            </a:r>
          </a:p>
          <a:p>
            <a:pPr lvl="0"/>
            <a:r>
              <a:rPr lang="en-GB" dirty="0"/>
              <a:t>Depth recovery &amp; estimation</a:t>
            </a:r>
          </a:p>
          <a:p>
            <a:pPr lvl="0"/>
            <a:r>
              <a:rPr lang="en-GB" dirty="0"/>
              <a:t>Semantic segmentation</a:t>
            </a:r>
          </a:p>
          <a:p>
            <a:pPr lvl="0"/>
            <a:r>
              <a:rPr lang="en-GB" dirty="0"/>
              <a:t>Optical &amp; scene flow</a:t>
            </a:r>
          </a:p>
          <a:p>
            <a:pPr lvl="0"/>
            <a:r>
              <a:rPr lang="en-GB" dirty="0"/>
              <a:t>…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597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Watershed-based</a:t>
            </a:r>
          </a:p>
          <a:p>
            <a:pPr lvl="0"/>
            <a:r>
              <a:rPr lang="en-GB" dirty="0"/>
              <a:t>Density-based (EAMS)</a:t>
            </a:r>
          </a:p>
          <a:p>
            <a:pPr lvl="0"/>
            <a:r>
              <a:rPr lang="en-GB" dirty="0"/>
              <a:t>Graph-based (ERS)</a:t>
            </a:r>
          </a:p>
          <a:p>
            <a:pPr lvl="0"/>
            <a:r>
              <a:rPr lang="en-GB" dirty="0"/>
              <a:t>Contour-Evolution (ERGC)</a:t>
            </a:r>
          </a:p>
          <a:p>
            <a:pPr lvl="0"/>
            <a:r>
              <a:rPr lang="en-GB" dirty="0"/>
              <a:t>Path-based</a:t>
            </a:r>
          </a:p>
          <a:p>
            <a:pPr lvl="0"/>
            <a:r>
              <a:rPr lang="en-GB" dirty="0"/>
              <a:t>Clustering-based (SLIC)</a:t>
            </a:r>
          </a:p>
          <a:p>
            <a:pPr lvl="0"/>
            <a:r>
              <a:rPr lang="en-GB" dirty="0"/>
              <a:t>Energy Optimisation (SEEDS, ETPS, CRS)</a:t>
            </a:r>
          </a:p>
          <a:p>
            <a:pPr lvl="0"/>
            <a:r>
              <a:rPr lang="en-GB" dirty="0"/>
              <a:t>Wavelet-based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COMP6206 Advanced Computer Vision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166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1562</TotalTime>
  <Words>2290</Words>
  <Application>Microsoft Macintosh PowerPoint</Application>
  <PresentationFormat>On-screen Show (4:3)</PresentationFormat>
  <Paragraphs>334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Wingdings</vt:lpstr>
      <vt:lpstr>Office</vt:lpstr>
      <vt:lpstr>Superpixels</vt:lpstr>
      <vt:lpstr>Overview</vt:lpstr>
      <vt:lpstr>Introduction</vt:lpstr>
      <vt:lpstr>Definition</vt:lpstr>
      <vt:lpstr>Definition</vt:lpstr>
      <vt:lpstr>Definition </vt:lpstr>
      <vt:lpstr>Properties/Requirements</vt:lpstr>
      <vt:lpstr>Applications</vt:lpstr>
      <vt:lpstr>Approaches</vt:lpstr>
      <vt:lpstr>Evaluation on different datasets</vt:lpstr>
      <vt:lpstr>Evaluation on different dataset</vt:lpstr>
      <vt:lpstr>Evaluation on different datasets</vt:lpstr>
      <vt:lpstr>Evaluation on different datasets</vt:lpstr>
      <vt:lpstr>Evaluation on different datasets</vt:lpstr>
      <vt:lpstr>State-Of-The-Art</vt:lpstr>
      <vt:lpstr>Extended Topology Preserving Segmentation (ETPS)</vt:lpstr>
      <vt:lpstr>Extended Topology Preserving Segmentation (ETPS)</vt:lpstr>
      <vt:lpstr>Extended Topology Preserving Segmentation (ETPS)</vt:lpstr>
      <vt:lpstr>Extended Topology Preserving Segmentation (ETPS)</vt:lpstr>
      <vt:lpstr>Extended Topology Preserving Segmentation (ETPS)</vt:lpstr>
      <vt:lpstr>Demonstration</vt:lpstr>
      <vt:lpstr>Result</vt:lpstr>
      <vt:lpstr>Sources</vt:lpstr>
      <vt:lpstr>Work distribution</vt:lpstr>
      <vt:lpstr>Discussion</vt:lpstr>
    </vt:vector>
  </TitlesOfParts>
  <Company>Microsoft</Company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</dc:creator>
  <cp:lastModifiedBy>Ajibola Ibraheem (student)</cp:lastModifiedBy>
  <cp:revision>192</cp:revision>
  <dcterms:created xsi:type="dcterms:W3CDTF">2018-02-01T16:42:40Z</dcterms:created>
  <dcterms:modified xsi:type="dcterms:W3CDTF">2018-02-22T14:35:18Z</dcterms:modified>
</cp:coreProperties>
</file>

<file path=docProps/thumbnail.jpeg>
</file>